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65" r:id="rId2"/>
    <p:sldId id="256" r:id="rId3"/>
    <p:sldId id="275" r:id="rId4"/>
    <p:sldId id="264" r:id="rId5"/>
    <p:sldId id="260" r:id="rId6"/>
    <p:sldId id="262" r:id="rId7"/>
    <p:sldId id="261" r:id="rId8"/>
    <p:sldId id="263" r:id="rId9"/>
    <p:sldId id="266" r:id="rId10"/>
    <p:sldId id="259" r:id="rId11"/>
    <p:sldId id="258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86" r:id="rId20"/>
    <p:sldId id="278" r:id="rId21"/>
    <p:sldId id="279" r:id="rId22"/>
    <p:sldId id="280" r:id="rId23"/>
    <p:sldId id="277" r:id="rId24"/>
    <p:sldId id="281" r:id="rId25"/>
    <p:sldId id="283" r:id="rId26"/>
    <p:sldId id="284" r:id="rId27"/>
    <p:sldId id="285" r:id="rId28"/>
    <p:sldId id="282" r:id="rId29"/>
    <p:sldId id="273" r:id="rId30"/>
    <p:sldId id="27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A8EBE-8FA2-4942-B1E8-179E39425601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6B54B-EDC3-4A6A-B482-60C6769D32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682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40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879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5A81F19-3DEB-480A-A532-DC9B84B89073}" type="datetime1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064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1305B-D4C2-4C24-AA64-8D104329647D}" type="datetime1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87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DF5F-5B38-40A7-B2D1-7DE84890BBF1}" type="datetime1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18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A461-D421-4C4C-B6DE-58A416556306}" type="datetime1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97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8946BC8-F677-46DA-B721-DD53D30DDE14}" type="datetime1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3196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9369-4C22-4444-BDC9-A747971E5F8E}" type="datetime1">
              <a:rPr lang="ru-RU" smtClean="0"/>
              <a:t>10.04.2023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187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8834-840D-4CD0-81DF-5FB53EE107DA}" type="datetime1">
              <a:rPr lang="ru-RU" smtClean="0"/>
              <a:t>10.04.2023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049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CF25-EAE7-4053-9BDF-62042BC47C45}" type="datetime1">
              <a:rPr lang="ru-RU" smtClean="0"/>
              <a:t>10.04.2023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786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4F4D-B9C2-4169-8CA4-16ABBFF941DA}" type="datetime1">
              <a:rPr lang="ru-RU" smtClean="0"/>
              <a:t>10.04.2023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06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FA1EB0E-EC79-4832-B077-AC0839829E73}" type="datetime1">
              <a:rPr lang="ru-RU" smtClean="0"/>
              <a:t>10.04.2023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281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B1DB94E-2D78-48A0-91AA-84B179C0E1CF}" type="datetime1">
              <a:rPr lang="ru-RU" smtClean="0"/>
              <a:t>10.04.2023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862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630FD7C-C4C5-4972-B4BE-298A16F02BEF}" type="datetime1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077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E0F0F-9344-4045-81D2-9DFD063CF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6954" y="1014113"/>
            <a:ext cx="4111345" cy="4394988"/>
          </a:xfrm>
        </p:spPr>
        <p:txBody>
          <a:bodyPr/>
          <a:lstStyle/>
          <a:p>
            <a:r>
              <a:rPr lang="ru-RU" sz="2800" spc="300" dirty="0"/>
              <a:t>Анализ использования технологии блокчейн</a:t>
            </a:r>
            <a:br>
              <a:rPr lang="en-US" sz="2800" spc="300" dirty="0"/>
            </a:br>
            <a:r>
              <a:rPr lang="ru-RU" sz="2800" spc="300" dirty="0"/>
              <a:t> </a:t>
            </a:r>
            <a:br>
              <a:rPr lang="ru-RU" sz="2800" spc="300" dirty="0"/>
            </a:br>
            <a:r>
              <a:rPr lang="en-US" sz="2800" spc="300" dirty="0" err="1"/>
              <a:t>Analiza</a:t>
            </a:r>
            <a:r>
              <a:rPr lang="en-US" sz="2800" spc="300" dirty="0"/>
              <a:t> </a:t>
            </a:r>
            <a:r>
              <a:rPr lang="en-US" sz="2800" spc="300" dirty="0" err="1"/>
              <a:t>utilizării</a:t>
            </a:r>
            <a:r>
              <a:rPr lang="en-US" sz="2800" spc="300" dirty="0"/>
              <a:t> </a:t>
            </a:r>
            <a:r>
              <a:rPr lang="en-US" sz="2800" spc="300" dirty="0" err="1"/>
              <a:t>tehnologiei</a:t>
            </a:r>
            <a:r>
              <a:rPr lang="en-US" sz="2800" spc="300" dirty="0"/>
              <a:t> blockchain</a:t>
            </a:r>
            <a:br>
              <a:rPr lang="en-US" sz="2800" spc="300" dirty="0"/>
            </a:br>
            <a:r>
              <a:rPr lang="en-US" sz="2800" spc="300" dirty="0"/>
              <a:t> </a:t>
            </a:r>
            <a:br>
              <a:rPr lang="en-US" sz="2800" spc="300" dirty="0"/>
            </a:br>
            <a:r>
              <a:rPr lang="en-US" sz="2800" spc="300" dirty="0"/>
              <a:t>Analysis of the use of blockchain technology</a:t>
            </a:r>
            <a:endParaRPr lang="ru-RU" sz="2800" spc="3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83DCE9-3AC2-4C92-A5DE-50732D24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</a:t>
            </a:fld>
            <a:endParaRPr lang="ru-RU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872C166-2BAC-44F4-B5B5-C84064F4B95B}"/>
              </a:ext>
            </a:extLst>
          </p:cNvPr>
          <p:cNvSpPr>
            <a:spLocks noGrp="1"/>
          </p:cNvSpPr>
          <p:nvPr/>
        </p:nvSpPr>
        <p:spPr>
          <a:xfrm>
            <a:off x="5887459" y="5265019"/>
            <a:ext cx="6125499" cy="111066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Șarafudinov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Nicolae, gr. TI-196</a:t>
            </a:r>
          </a:p>
          <a:p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Coordonator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Cernei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Irina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asistent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universitar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hlinkClick r:id="rId2" action="ppaction://hlinksldjump"/>
            <a:extLst>
              <a:ext uri="{FF2B5EF4-FFF2-40B4-BE49-F238E27FC236}">
                <a16:creationId xmlns:a16="http://schemas.microsoft.com/office/drawing/2014/main" id="{2DE759D2-FEF2-45DF-A746-62B46A863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1" y="252067"/>
            <a:ext cx="1860518" cy="13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8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50F948-1F43-419A-9EAD-98259D0B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6926C-F423-4844-BEB4-0D1FF83E0B83}"/>
              </a:ext>
            </a:extLst>
          </p:cNvPr>
          <p:cNvSpPr txBox="1"/>
          <p:nvPr/>
        </p:nvSpPr>
        <p:spPr>
          <a:xfrm>
            <a:off x="1087656" y="481101"/>
            <a:ext cx="10644424" cy="22640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Запрос на транзакцию отправляется от пользователя в блокчейн.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Запрос передается всем участникам сети блокчейн.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Каждый участник сети подтверждает, что транзакция действительна.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Действительная транзакция хранится в блоке.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Когда блок заполнен, он проверяется с помощью механизма консенсуса, чтобы быть верным и заблокированным.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После достижения консенсуса блок добавляется в цепочку блоков, где хранится навсегда.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5D9E5-88C8-4245-A695-88437D350B96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Жизненный цикл транзакции блокчейна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57DAE2-D98C-4074-93A5-26020DFF4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446" y="2836249"/>
            <a:ext cx="7602844" cy="371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2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D2112-1C0F-4718-ABC7-1D67F67F1BEC}"/>
              </a:ext>
            </a:extLst>
          </p:cNvPr>
          <p:cNvSpPr txBox="1"/>
          <p:nvPr/>
        </p:nvSpPr>
        <p:spPr>
          <a:xfrm>
            <a:off x="1020278" y="889233"/>
            <a:ext cx="500528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В начале мая 2019 года 18 учебных заведений Сингапура решили выдавать студентам цифровые дипломы при помощи блокчейн-технологии 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блокчейна устранит две важные проблемы: 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физического документа, который может быть утерян или подделан, и необходимость запросов на его проверку. Вся информация,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необходимая для проверки дипломов и других сертификатов, будет храниться в защищенной от несанкционированного доступа блокчейн-платформе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OpenCerts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546333-F211-4A22-A8FE-6D1B7EAC7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67" y="633196"/>
            <a:ext cx="5755258" cy="3559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A1A44-94A1-40A0-B8F3-73295E3DC37F}"/>
              </a:ext>
            </a:extLst>
          </p:cNvPr>
          <p:cNvSpPr txBox="1"/>
          <p:nvPr/>
        </p:nvSpPr>
        <p:spPr>
          <a:xfrm>
            <a:off x="1020278" y="4515423"/>
            <a:ext cx="106551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Студенты могут использовать цифровые дипломы, чтобы устроиться на работу или поступить в другой университет. В идеале использование блокчейна также должно снизить затраты, связанные с созданием традиционных бумажных дипломов, и повысить общую эффективность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1236357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C832F-33F0-499A-A6B0-5906047BFC32}"/>
              </a:ext>
            </a:extLst>
          </p:cNvPr>
          <p:cNvSpPr txBox="1"/>
          <p:nvPr/>
        </p:nvSpPr>
        <p:spPr>
          <a:xfrm>
            <a:off x="1442585" y="725254"/>
            <a:ext cx="93068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	В феврале 2020 года стало известно о том, что в России начинают выдавать дипломы об окончания вуза в блокчейне. Первым такой проект реализовал Пензенский государственный университет (ПГУ). Техническое решение для него разработала компания </a:t>
            </a:r>
            <a:r>
              <a:rPr lang="ru-RU" dirty="0" err="1"/>
              <a:t>Credentia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03DF70-4EF1-4C97-8DDB-2ED88ED2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925583"/>
            <a:ext cx="85820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91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13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F378-760B-4364-898F-F5C3DDE51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89" y="704013"/>
            <a:ext cx="8694822" cy="544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3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14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304EFA9-5974-4E29-A85A-F6806798D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73" y="481101"/>
            <a:ext cx="9979054" cy="31978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F50F78-5AAA-48AD-9E83-0383425C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55" y="3669227"/>
            <a:ext cx="10022861" cy="282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63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15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C8B91F2-3B3B-4718-B246-3511D73E6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13" y="481101"/>
            <a:ext cx="4214886" cy="29838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94E724F-9289-4834-9A42-45A54F2BA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002" y="481101"/>
            <a:ext cx="4631998" cy="298383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146A95C-35FC-4F41-A4FE-C1758D3FC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462" y="3575221"/>
            <a:ext cx="4433076" cy="3146254"/>
          </a:xfrm>
          <a:prstGeom prst="rect">
            <a:avLst/>
          </a:prstGeom>
        </p:spPr>
      </p:pic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AE4942DA-304C-4D88-933C-CCEBE97CE0A5}"/>
              </a:ext>
            </a:extLst>
          </p:cNvPr>
          <p:cNvSpPr/>
          <p:nvPr/>
        </p:nvSpPr>
        <p:spPr>
          <a:xfrm>
            <a:off x="5535810" y="1722922"/>
            <a:ext cx="120315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: изогнутая вверх 18">
            <a:extLst>
              <a:ext uri="{FF2B5EF4-FFF2-40B4-BE49-F238E27FC236}">
                <a16:creationId xmlns:a16="http://schemas.microsoft.com/office/drawing/2014/main" id="{645B78DA-77AA-4660-9644-DC03DD798C1E}"/>
              </a:ext>
            </a:extLst>
          </p:cNvPr>
          <p:cNvSpPr/>
          <p:nvPr/>
        </p:nvSpPr>
        <p:spPr>
          <a:xfrm rot="-5400000" flipH="1">
            <a:off x="8610601" y="3823027"/>
            <a:ext cx="1097280" cy="10972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973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BE468A-E1DB-4681-8BF6-1BB26E16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03" y="575674"/>
            <a:ext cx="7732294" cy="28533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9A08A6-38D8-41E1-BEB4-EAD338645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765" y="3453553"/>
            <a:ext cx="7911532" cy="29221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B61986-FD04-4860-9358-B4C59902AA48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3123121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70881CC-65A8-4C28-B015-359E7956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7390DD-396D-478C-AC48-28E90696C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06" y="481101"/>
            <a:ext cx="10221988" cy="5953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9FBF0-D7C5-40D0-8534-20A34AD139B9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935624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6B8FCD-E0DC-4164-A578-E889B8F6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021993-1A5B-458E-AA66-529D89829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433512"/>
            <a:ext cx="8020050" cy="3990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541DAE-C5DA-4656-B609-9C8CE8D798CC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Внесенные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4170846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501E7E-176E-44E0-8083-AD5D22FDE081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блокчейн?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C7CA04-D09F-4318-A07A-87CC64BA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19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9F5A3B-57B0-4836-883D-62F81AAF1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8" y="730712"/>
            <a:ext cx="7620000" cy="57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187CA-EFE0-4A07-A1FB-EAC87D26FF21}"/>
              </a:ext>
            </a:extLst>
          </p:cNvPr>
          <p:cNvSpPr txBox="1"/>
          <p:nvPr/>
        </p:nvSpPr>
        <p:spPr>
          <a:xfrm>
            <a:off x="5278120" y="1411414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Блокчейн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FCF58-665C-4184-BEF1-3B3D2BFFE0C9}"/>
              </a:ext>
            </a:extLst>
          </p:cNvPr>
          <p:cNvSpPr txBox="1"/>
          <p:nvPr/>
        </p:nvSpPr>
        <p:spPr>
          <a:xfrm>
            <a:off x="3769360" y="2078891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Криптовалюта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19781-E671-49BA-AAEB-22847670034A}"/>
              </a:ext>
            </a:extLst>
          </p:cNvPr>
          <p:cNvSpPr txBox="1"/>
          <p:nvPr/>
        </p:nvSpPr>
        <p:spPr>
          <a:xfrm>
            <a:off x="5928360" y="2766670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NFT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C1A92-8FA6-4D33-B216-8D54EED9757F}"/>
              </a:ext>
            </a:extLst>
          </p:cNvPr>
          <p:cNvSpPr txBox="1"/>
          <p:nvPr/>
        </p:nvSpPr>
        <p:spPr>
          <a:xfrm>
            <a:off x="5191760" y="3423920"/>
            <a:ext cx="136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/>
              <a:t>Смарт контракты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D296F-D391-44E0-B55E-EAFCDE090954}"/>
              </a:ext>
            </a:extLst>
          </p:cNvPr>
          <p:cNvSpPr txBox="1"/>
          <p:nvPr/>
        </p:nvSpPr>
        <p:spPr>
          <a:xfrm>
            <a:off x="6322060" y="4111699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IoT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861F54-5612-4DC1-9159-2E346D4F8E13}"/>
              </a:ext>
            </a:extLst>
          </p:cNvPr>
          <p:cNvSpPr txBox="1"/>
          <p:nvPr/>
        </p:nvSpPr>
        <p:spPr>
          <a:xfrm>
            <a:off x="5003800" y="4389929"/>
            <a:ext cx="151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Голосование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01E8BC-BCBF-4E17-9CCE-E8D917674382}"/>
              </a:ext>
            </a:extLst>
          </p:cNvPr>
          <p:cNvSpPr txBox="1"/>
          <p:nvPr/>
        </p:nvSpPr>
        <p:spPr>
          <a:xfrm>
            <a:off x="5793740" y="4753482"/>
            <a:ext cx="171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Образование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068EA-A80F-470E-B0C2-27DE346B160B}"/>
              </a:ext>
            </a:extLst>
          </p:cNvPr>
          <p:cNvSpPr txBox="1"/>
          <p:nvPr/>
        </p:nvSpPr>
        <p:spPr>
          <a:xfrm>
            <a:off x="5587243" y="5912438"/>
            <a:ext cx="7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И т.д.</a:t>
            </a:r>
          </a:p>
        </p:txBody>
      </p:sp>
    </p:spTree>
    <p:extLst>
      <p:ext uri="{BB962C8B-B14F-4D97-AF65-F5344CB8AC3E}">
        <p14:creationId xmlns:p14="http://schemas.microsoft.com/office/powerpoint/2010/main" val="787935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7094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8E3321-E4C3-44E5-8DB4-E25201AB20DD}"/>
              </a:ext>
            </a:extLst>
          </p:cNvPr>
          <p:cNvSpPr txBox="1"/>
          <p:nvPr/>
        </p:nvSpPr>
        <p:spPr>
          <a:xfrm>
            <a:off x="1064029" y="896538"/>
            <a:ext cx="54697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	Основная цель анализа использования технологии блокчейн заключается в рассмотрение децентрализованных, безопасных и надежных систем. </a:t>
            </a:r>
          </a:p>
          <a:p>
            <a:endParaRPr lang="ru-RU" dirty="0"/>
          </a:p>
          <a:p>
            <a:r>
              <a:rPr lang="ru-RU" dirty="0"/>
              <a:t>	Также целью рассмотрения блокчейна заключается в поиске возможных сценариев его использования и улучшения процессов в различных сферах деятельности.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40EB9-7C73-408B-91BC-B627F202F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814" y="571893"/>
            <a:ext cx="4382530" cy="2465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721FB9-A309-46AB-A818-22E4C93FBFA3}"/>
              </a:ext>
            </a:extLst>
          </p:cNvPr>
          <p:cNvSpPr txBox="1"/>
          <p:nvPr/>
        </p:nvSpPr>
        <p:spPr>
          <a:xfrm>
            <a:off x="1064029" y="3168679"/>
            <a:ext cx="64340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Задачи: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Изучить теорию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Рассмотреть способы применения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Рассмотреть реальные проекты в которых уже применили блокчейн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Сравнить с другими видами систем хранения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Определить везде ли применима данная технология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3701C3-6899-4F21-B29A-246676795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945" y="3168679"/>
            <a:ext cx="2819399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56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6B8FCD-E0DC-4164-A578-E889B8F6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20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41DAE-C5DA-4656-B609-9C8CE8D798CC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Токены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D96BC-4F03-4C59-A4D8-C6E6C8B7664A}"/>
              </a:ext>
            </a:extLst>
          </p:cNvPr>
          <p:cNvSpPr txBox="1"/>
          <p:nvPr/>
        </p:nvSpPr>
        <p:spPr>
          <a:xfrm>
            <a:off x="932872" y="706964"/>
            <a:ext cx="109266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Часто токенами и монетами называют одно и то же, но это не так.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Токен — это единица цифрового актива, которая представляет определенную стоимость или право на доступ к определенным ресурсам или услугам. Токены могут быть использованы в различных контекстах, включая криптовалюты, блокчейн-платформы, краудфандинговые кампании и другие.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0FE0CD-9516-4C6F-A2FE-CB9980782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2102911"/>
            <a:ext cx="83439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79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6B8FCD-E0DC-4164-A578-E889B8F6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21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41DAE-C5DA-4656-B609-9C8CE8D798CC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Токены управления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350A27-08DF-4A8C-8EFF-DBFC3B100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09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6B8FCD-E0DC-4164-A578-E889B8F6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22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41DAE-C5DA-4656-B609-9C8CE8D798CC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Стейблкоины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AC15EA-0F8D-4B0C-8FAB-2DBC7BAE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409700"/>
            <a:ext cx="79914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80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294343-D8C9-4416-BAD0-2BFE08506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250" y="1050217"/>
            <a:ext cx="2949876" cy="29563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028290-8723-4202-BB80-AF7680B6E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56" y="1050217"/>
            <a:ext cx="3394296" cy="2956322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1AFCFE9-10F1-4EF1-A4DE-03B9A6476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23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64210-A536-40B9-BF6A-D9A1093B4239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Невзаимозаменяемые токены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5CF69F-782A-47C0-8F90-4D2FD1816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8305" y="2189204"/>
            <a:ext cx="5238304" cy="42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66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 0.01365 L 0.81823 0.012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0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A4C62-6CE1-43C4-84ED-22FB3DB877FF}"/>
              </a:ext>
            </a:extLst>
          </p:cNvPr>
          <p:cNvSpPr txBox="1"/>
          <p:nvPr/>
        </p:nvSpPr>
        <p:spPr>
          <a:xfrm>
            <a:off x="1043709" y="816939"/>
            <a:ext cx="1072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tabLst>
                <a:tab pos="457200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Смарт-контракты (Smart </a:t>
            </a:r>
            <a:r>
              <a:rPr lang="ru-RU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Contracts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— это программный код, который автоматически выполняет и контролирует условия договоренности между двумя или более сторонами. Они используют технологию блокчейн для обеспечения прозрачности, безопасности и автоматизации процессов.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F2F556A-44C5-42C8-9EB1-8AA7BEC6A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15" y="1777839"/>
            <a:ext cx="6382766" cy="44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80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B8F1E5-DFB4-48CF-AE7E-C2D5C6736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971" y="2100550"/>
            <a:ext cx="6362053" cy="4219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E90E70-2212-4CEF-BC99-98EA282C022F}"/>
              </a:ext>
            </a:extLst>
          </p:cNvPr>
          <p:cNvSpPr txBox="1"/>
          <p:nvPr/>
        </p:nvSpPr>
        <p:spPr>
          <a:xfrm>
            <a:off x="1062182" y="777111"/>
            <a:ext cx="107788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Стороны подписывают умный контракт, используя аналогичные подписанию отправки средств в действующих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криптовалютных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сетях методы. 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Смарт-контракты на блокчейн-платформах подписываются криптографическими ключами, также известными как цифровые подписи. </a:t>
            </a:r>
          </a:p>
        </p:txBody>
      </p:sp>
    </p:spTree>
    <p:extLst>
      <p:ext uri="{BB962C8B-B14F-4D97-AF65-F5344CB8AC3E}">
        <p14:creationId xmlns:p14="http://schemas.microsoft.com/office/powerpoint/2010/main" val="2593079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26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926C6F-9755-46A9-B4DE-47FFA7C5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241" y="885182"/>
            <a:ext cx="6783514" cy="50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89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27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Смарт-контракты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Hello World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13CAFB-7043-4118-8866-F7650E97B9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30277" y="1251526"/>
            <a:ext cx="6731442" cy="43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70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28</a:t>
            </a:fld>
            <a:endParaRPr lang="ru-RU"/>
          </a:p>
        </p:txBody>
      </p:sp>
      <p:sp>
        <p:nvSpPr>
          <p:cNvPr id="5" name="Крест 4">
            <a:extLst>
              <a:ext uri="{FF2B5EF4-FFF2-40B4-BE49-F238E27FC236}">
                <a16:creationId xmlns:a16="http://schemas.microsoft.com/office/drawing/2014/main" id="{652DD84C-0C3B-458D-B456-A63268EBD8E1}"/>
              </a:ext>
            </a:extLst>
          </p:cNvPr>
          <p:cNvSpPr/>
          <p:nvPr/>
        </p:nvSpPr>
        <p:spPr>
          <a:xfrm>
            <a:off x="3389746" y="866995"/>
            <a:ext cx="812800" cy="812800"/>
          </a:xfrm>
          <a:prstGeom prst="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Плюсы и Минусы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BE20CE1-FB37-4101-B13B-4586477DDA26}"/>
              </a:ext>
            </a:extLst>
          </p:cNvPr>
          <p:cNvSpPr/>
          <p:nvPr/>
        </p:nvSpPr>
        <p:spPr>
          <a:xfrm>
            <a:off x="7788565" y="1072363"/>
            <a:ext cx="822036" cy="4001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2A1946F-3F1B-47D6-B401-800719160FC5}"/>
              </a:ext>
            </a:extLst>
          </p:cNvPr>
          <p:cNvGraphicFramePr>
            <a:graphicFrameLocks noGrp="1"/>
          </p:cNvGraphicFramePr>
          <p:nvPr/>
        </p:nvGraphicFramePr>
        <p:xfrm>
          <a:off x="1579416" y="1875679"/>
          <a:ext cx="9033164" cy="4172696"/>
        </p:xfrm>
        <a:graphic>
          <a:graphicData uri="http://schemas.openxmlformats.org/drawingml/2006/table">
            <a:tbl>
              <a:tblPr/>
              <a:tblGrid>
                <a:gridCol w="4516582">
                  <a:extLst>
                    <a:ext uri="{9D8B030D-6E8A-4147-A177-3AD203B41FA5}">
                      <a16:colId xmlns:a16="http://schemas.microsoft.com/office/drawing/2014/main" val="465396584"/>
                    </a:ext>
                  </a:extLst>
                </a:gridCol>
                <a:gridCol w="4516582">
                  <a:extLst>
                    <a:ext uri="{9D8B030D-6E8A-4147-A177-3AD203B41FA5}">
                      <a16:colId xmlns:a16="http://schemas.microsoft.com/office/drawing/2014/main" val="712135603"/>
                    </a:ext>
                  </a:extLst>
                </a:gridCol>
              </a:tblGrid>
              <a:tr h="678132"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Децентрализация.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участники сети равноценны между собой и могут осуществлять передачу данных напрямую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Сложность масштабируемости.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Если на блокчейн </a:t>
                      </a:r>
                      <a:r>
                        <a:rPr lang="ru-RU" sz="16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Bitcoin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приходилось бы доля транзакций Виза, то его размер достигал бы сотен терабайтов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314117"/>
                  </a:ext>
                </a:extLst>
              </a:tr>
              <a:tr h="1085011"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Надежность.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Отсутствует возможность подмены данных и хакерских атак, поскольку применяются специальные зашифрованные ключи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Возможность мошеннических действий.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Передача данных блокчейн происходит необратимо. В связи с этим отсутствует возможность отмены операции, даже если она была осуществлена ошибочно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269353"/>
                  </a:ext>
                </a:extLst>
              </a:tr>
              <a:tr h="678132">
                <a:tc>
                  <a:txBody>
                    <a:bodyPr/>
                    <a:lstStyle/>
                    <a:p>
                      <a:pPr fontAlgn="t"/>
                      <a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Прозрачность.</a:t>
                      </a: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Можно проверить пройденный путь для любой транзакции, поскольку любой блок доступен для публичного просмотра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Атака 51%.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Если 51% вычислительных мощностей будет принадлежать одному устройству, то целостность будет нарушена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252590"/>
                  </a:ext>
                </a:extLst>
              </a:tr>
              <a:tr h="881572">
                <a:tc>
                  <a:txBody>
                    <a:bodyPr/>
                    <a:lstStyle/>
                    <a:p>
                      <a:pPr fontAlgn="t"/>
                      <a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Универсальность.</a:t>
                      </a: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Блокчейн может применяться в различных сферах (финансовый сектор, юриспруденция, недвижимость и др.)</a:t>
                      </a:r>
                      <a:b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ru-RU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961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217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9C1F56-E6BC-4669-87C1-CC67C222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29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13F69-69C1-480D-8A79-5EFB79B0C914}"/>
              </a:ext>
            </a:extLst>
          </p:cNvPr>
          <p:cNvSpPr txBox="1"/>
          <p:nvPr/>
        </p:nvSpPr>
        <p:spPr>
          <a:xfrm>
            <a:off x="979370" y="925136"/>
            <a:ext cx="108308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ru-RU" sz="1600" b="0" dirty="0"/>
              <a:t>	Данная технология все еще развивается и в скором будущем вытеснит устоявшиеся порядки изменив вид отношений между поставщиком и получателем. Система прозрачна так как ничего не скрывается, возможность защиты и неизменности данных на сегодняшний день очень важны, именно поэтому технология в ближайшем будущем не утратит, а на оборот приобретёт еще большую популярность и востребованность. </a:t>
            </a:r>
          </a:p>
          <a:p>
            <a:pPr algn="l"/>
            <a:r>
              <a:rPr lang="ru-RU" sz="1600" b="0" dirty="0"/>
              <a:t>	Технология сложна для понимания так как эта относительно новая технология записей, статей, блогов не так уж и много по сравнению с другими темами, что приводит к отталкивающему эффекту. Но уверен, что в скором времени человечество примет и будет активно использовать блокчейн повсеместно, а связанно это с тем, что это упрощает систему передачи исключая третье лицо.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A2198-04FC-48ED-8FED-BF35BBA62320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1DA0A7-55EE-4E0E-A748-43910DA03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35" y="3153291"/>
            <a:ext cx="5092930" cy="339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D3656F-F76B-4FDE-9145-A69580674498}"/>
              </a:ext>
            </a:extLst>
          </p:cNvPr>
          <p:cNvSpPr txBox="1"/>
          <p:nvPr/>
        </p:nvSpPr>
        <p:spPr>
          <a:xfrm>
            <a:off x="1019255" y="1249836"/>
            <a:ext cx="60939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блокчейна начинается в 2008 году, когда человек (или группа людей), опубликовал документ "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Bitcoin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Peer-to-Peer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Electronic Cash System".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CFB1F1-9897-48E0-B072-277D5A17C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261" y="751220"/>
            <a:ext cx="3914775" cy="4438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D4DCE5-4B82-4167-A989-98451C27EAA5}"/>
              </a:ext>
            </a:extLst>
          </p:cNvPr>
          <p:cNvSpPr txBox="1"/>
          <p:nvPr/>
        </p:nvSpPr>
        <p:spPr>
          <a:xfrm>
            <a:off x="7873261" y="5189870"/>
            <a:ext cx="39147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Satoshi Nakamoto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E5AA0-74CE-4C9D-A084-BF13ECF1C1DE}"/>
              </a:ext>
            </a:extLst>
          </p:cNvPr>
          <p:cNvSpPr txBox="1"/>
          <p:nvPr/>
        </p:nvSpPr>
        <p:spPr>
          <a:xfrm>
            <a:off x="1019255" y="2890391"/>
            <a:ext cx="60946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	</a:t>
            </a:r>
            <a:r>
              <a:rPr lang="ru-RU" dirty="0"/>
              <a:t>В 2009 году </a:t>
            </a:r>
            <a:r>
              <a:rPr lang="ru-RU" dirty="0" err="1"/>
              <a:t>Сатоши</a:t>
            </a:r>
            <a:r>
              <a:rPr lang="ru-RU" dirty="0"/>
              <a:t> </a:t>
            </a:r>
            <a:r>
              <a:rPr lang="ru-RU" dirty="0" err="1"/>
              <a:t>Накамото</a:t>
            </a:r>
            <a:r>
              <a:rPr lang="ru-RU" dirty="0"/>
              <a:t> выпустил первую версию программного обеспечения </a:t>
            </a:r>
            <a:r>
              <a:rPr lang="ru-RU" dirty="0" err="1"/>
              <a:t>Bitcoin</a:t>
            </a:r>
            <a:r>
              <a:rPr lang="ru-RU" dirty="0"/>
              <a:t>, которая позволяла пользователям создавать цифровые кошельки и осуществлять транзакции между ними.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7094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блокчейна</a:t>
            </a:r>
          </a:p>
        </p:txBody>
      </p:sp>
    </p:spTree>
    <p:extLst>
      <p:ext uri="{BB962C8B-B14F-4D97-AF65-F5344CB8AC3E}">
        <p14:creationId xmlns:p14="http://schemas.microsoft.com/office/powerpoint/2010/main" val="114035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E2D82-300D-433C-8FB3-949F8D974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11285"/>
            <a:ext cx="12192000" cy="835430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55DBCA-E4F1-4328-B189-52E54534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746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50F948-1F43-419A-9EAD-98259D0B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6926C-F423-4844-BEB4-0D1FF83E0B83}"/>
              </a:ext>
            </a:extLst>
          </p:cNvPr>
          <p:cNvSpPr txBox="1"/>
          <p:nvPr/>
        </p:nvSpPr>
        <p:spPr>
          <a:xfrm>
            <a:off x="893956" y="1927627"/>
            <a:ext cx="6737684" cy="30027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ru-RU" dirty="0"/>
              <a:t>	Криптовалюты имеют ценность, потому что они являются уникальными цифровыми активами, которые могут быть использованы для проведения безопасных, быстрых и анонимных транзакций без участия посредников. 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	Цена криптовалют определяется спросом и предложением на рынке. Кроме того, криптовалюты имеют ограниченный выпуск, что также может влиять на их цену.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5D9E5-88C8-4245-A695-88437D350B96}"/>
              </a:ext>
            </a:extLst>
          </p:cNvPr>
          <p:cNvSpPr txBox="1"/>
          <p:nvPr/>
        </p:nvSpPr>
        <p:spPr>
          <a:xfrm>
            <a:off x="0" y="709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криптовалюты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641FF3-6384-4BC9-867B-948CB3A4A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03" y="1515836"/>
            <a:ext cx="3826328" cy="38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17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5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EEFF55-D61A-4CEE-B532-56F36F516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571500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42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6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FFC19B-A3FB-47EC-BCE6-B6CDF7E8D7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9" y="718457"/>
            <a:ext cx="10284802" cy="54210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382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7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 tree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1F7565-253C-41C3-BBC2-0F2737D88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57" y="504318"/>
            <a:ext cx="9459686" cy="621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49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8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 tree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142FDD-0FD1-4519-B940-7BFA234BE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10" y="563335"/>
            <a:ext cx="10172580" cy="573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04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9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 tree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F7A676-EAC6-4B13-AD7E-C7DC30D2B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566338"/>
            <a:ext cx="10136015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31418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2598</TotalTime>
  <Words>905</Words>
  <Application>Microsoft Office PowerPoint</Application>
  <PresentationFormat>Широкоэкранный</PresentationFormat>
  <Paragraphs>117</Paragraphs>
  <Slides>30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8" baseType="lpstr">
      <vt:lpstr>Arial</vt:lpstr>
      <vt:lpstr>Calibri</vt:lpstr>
      <vt:lpstr>Corbel</vt:lpstr>
      <vt:lpstr>Gill Sans MT</vt:lpstr>
      <vt:lpstr>Impact</vt:lpstr>
      <vt:lpstr>Times New Roman</vt:lpstr>
      <vt:lpstr>Wingdings 3</vt:lpstr>
      <vt:lpstr>Эмблема</vt:lpstr>
      <vt:lpstr>Анализ использования технологии блокчейн   Analiza utilizării tehnologiei blockchain   Analysis of the use of blockchain technology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титульник</dc:title>
  <dc:creator>Nick Hi</dc:creator>
  <cp:lastModifiedBy>Nick Hi</cp:lastModifiedBy>
  <cp:revision>18</cp:revision>
  <dcterms:created xsi:type="dcterms:W3CDTF">2023-03-04T15:57:41Z</dcterms:created>
  <dcterms:modified xsi:type="dcterms:W3CDTF">2023-04-10T16:48:09Z</dcterms:modified>
</cp:coreProperties>
</file>